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2" Type="http://schemas.openxmlformats.org/officeDocument/2006/relationships/font" Target="fonts/Lato-regular.fntdata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44" Type="http://schemas.openxmlformats.org/officeDocument/2006/relationships/font" Target="fonts/Lato-italic.fntdata"/><Relationship Id="rId21" Type="http://schemas.openxmlformats.org/officeDocument/2006/relationships/slide" Target="slides/slide16.xml"/><Relationship Id="rId43" Type="http://schemas.openxmlformats.org/officeDocument/2006/relationships/font" Target="fonts/Lat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827f04e37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827f04e37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827f04e37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827f04e37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827f04e37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827f04e37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827f04e37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827f04e3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827f04e3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a827f04e3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827f04e37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827f04e37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827f04e37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827f04e37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827f04e37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a827f04e37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993d7f3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a993d7f3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993d7f38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993d7f38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827f04e3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827f04e3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993d7f38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a993d7f38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a993d7f38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a993d7f38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993d7f38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a993d7f38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a9c64708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a9c64708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a9c647088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a9c647088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a9c647088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a9c647088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9c647088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a9c647088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a9c647088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a9c647088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a9c647088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a9c647088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9c647088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a9c647088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827f04e37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827f04e3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a827f04e37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a827f04e37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a83e80c78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a83e80c78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a83e80c7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a83e80c7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a827f04e3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a827f04e3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827f04e3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827f04e3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827f04e3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827f04e3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827f04e3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827f04e3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827f04e3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827f04e3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827f04e37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a827f04e37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Kiaxa228/apollon8_mission" TargetMode="External"/><Relationship Id="rId4" Type="http://schemas.openxmlformats.org/officeDocument/2006/relationships/hyperlink" Target="https://www.youtube.com/watch?v=LnTzDOP31jE" TargetMode="External"/><Relationship Id="rId5" Type="http://schemas.openxmlformats.org/officeDocument/2006/relationships/hyperlink" Target="https://drive.google.com/drive/folders/1ezl2qPp1Ay5MjGEQOy2JLENvXgwHIZM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Проектная работа по курсу ВAРКТ</a:t>
            </a:r>
            <a:endParaRPr b="1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597900" y="30087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Промежуточные итоги</a:t>
            </a:r>
            <a:endParaRPr/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1175875" y="1567550"/>
            <a:ext cx="6687900" cy="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В итоге всех вычислений получим систему,  </a:t>
            </a:r>
            <a:r>
              <a:rPr lang="ru" sz="1600"/>
              <a:t>поясняющую во время взлёта с Земли в какой позиции находится запущенная ракета: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575" y="2313898"/>
            <a:ext cx="7530499" cy="20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35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ru" sz="2100"/>
              <a:t>Переход на орбиту Луны при помощи Гомановского перелёта</a:t>
            </a:r>
            <a:endParaRPr sz="2100"/>
          </a:p>
        </p:txBody>
      </p:sp>
      <p:sp>
        <p:nvSpPr>
          <p:cNvPr id="201" name="Google Shape;201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635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" sz="1600">
                <a:highlight>
                  <a:schemeClr val="dk1"/>
                </a:highlight>
              </a:rPr>
              <a:t>Гомановская траектория - эллиптическая орбита, используемая для перехода между двумя другими орбитами, обычно находящимися в одной плоскости. В простейшем случае она пересекает эти две орбиты в апоцентре и перицентре. Орбитальный </a:t>
            </a:r>
            <a:r>
              <a:rPr lang="ru" sz="1600">
                <a:highlight>
                  <a:schemeClr val="dk1"/>
                </a:highlight>
              </a:rPr>
              <a:t>маневр</a:t>
            </a:r>
            <a:r>
              <a:rPr lang="ru" sz="1600">
                <a:highlight>
                  <a:schemeClr val="dk1"/>
                </a:highlight>
              </a:rPr>
              <a:t> для перехода включает в себя два импульса работы двигателя на разгон — для входа на Гомановскую траекторию и для схода с неё. Названа в честь немецкого </a:t>
            </a:r>
            <a:r>
              <a:rPr lang="ru" sz="1600">
                <a:highlight>
                  <a:schemeClr val="dk1"/>
                </a:highlight>
              </a:rPr>
              <a:t>ученого</a:t>
            </a:r>
            <a:r>
              <a:rPr lang="ru" sz="1600">
                <a:highlight>
                  <a:schemeClr val="dk1"/>
                </a:highlight>
              </a:rPr>
              <a:t> Вальтера Гомана. Двух-импульсный перелёт траектории является самым эффективным и экономным по количеству используемого топлива, поэтому именно он будет использоваться для перехода с орбиты Земли на орбиту Луны.</a:t>
            </a:r>
            <a:endParaRPr sz="15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Гомановский перелёт</a:t>
            </a:r>
            <a:endParaRPr b="1"/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1123625" y="1427338"/>
            <a:ext cx="4704300" cy="3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" sz="1400">
                <a:highlight>
                  <a:schemeClr val="dk1"/>
                </a:highlight>
              </a:rPr>
              <a:t>Изначально, в некоторой точке начальной круговой орбиты (1) с помощью мгновенно отработавшего двигателя космический аппарат приобретает первый импульс скорости ∆V, направленный по касательной к орбите, и переходит на эллиптическую орбиту (2) с перицентром, совпадающим с точкой подачи первого импульса скорости.                                                                                            Величина импульса скорости выбирается такой, чтобы в апоцентре (2) . Необходим такой импульс скорости, чтобы эллиптическая орбита (2) соприкасалась с круговой орбитой планеты (орбита 3), где подается второй импульс скорости ∆V′ по касательной к орбите. В результате маневров аппарат достигает круговой орбиты необходимой планеты.</a:t>
            </a:r>
            <a:r>
              <a:rPr b="1" lang="ru" sz="1400">
                <a:highlight>
                  <a:schemeClr val="dk1"/>
                </a:highlight>
              </a:rPr>
              <a:t> </a:t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208" name="Google Shape;208;p24"/>
          <p:cNvPicPr preferRelativeResize="0"/>
          <p:nvPr/>
        </p:nvPicPr>
        <p:blipFill rotWithShape="1">
          <a:blip r:embed="rId3">
            <a:alphaModFix/>
          </a:blip>
          <a:srcRect b="0" l="7238" r="13219" t="0"/>
          <a:stretch/>
        </p:blipFill>
        <p:spPr>
          <a:xfrm>
            <a:off x="5885625" y="1427338"/>
            <a:ext cx="2602248" cy="32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Вычисления</a:t>
            </a:r>
            <a:endParaRPr/>
          </a:p>
        </p:txBody>
      </p:sp>
      <p:sp>
        <p:nvSpPr>
          <p:cNvPr id="214" name="Google Shape;214;p25"/>
          <p:cNvSpPr txBox="1"/>
          <p:nvPr>
            <p:ph idx="1" type="body"/>
          </p:nvPr>
        </p:nvSpPr>
        <p:spPr>
          <a:xfrm>
            <a:off x="1026900" y="1431475"/>
            <a:ext cx="7429500" cy="3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highlight>
                  <a:schemeClr val="dk1"/>
                </a:highlight>
              </a:rPr>
              <a:t>Для использования Гомановского </a:t>
            </a:r>
            <a:r>
              <a:rPr lang="ru" sz="1400">
                <a:highlight>
                  <a:schemeClr val="dk1"/>
                </a:highlight>
              </a:rPr>
              <a:t>перелета</a:t>
            </a:r>
            <a:r>
              <a:rPr lang="ru" sz="1400">
                <a:highlight>
                  <a:schemeClr val="dk1"/>
                </a:highlight>
              </a:rPr>
              <a:t> нам нужно узнать орбитальную скорость космического аппарата. Для этого будем использовать следующую формулу:</a:t>
            </a:r>
            <a:endParaRPr sz="140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400">
                <a:highlight>
                  <a:schemeClr val="dk1"/>
                </a:highlight>
              </a:rPr>
              <a:t>         </a:t>
            </a:r>
            <a:endParaRPr sz="140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400">
                <a:highlight>
                  <a:schemeClr val="dk1"/>
                </a:highlight>
              </a:rPr>
              <a:t>где μ  – гравитационный параметр, r – расстояние между кораблем и </a:t>
            </a:r>
            <a:r>
              <a:rPr lang="ru" sz="1400">
                <a:highlight>
                  <a:schemeClr val="dk1"/>
                </a:highlight>
              </a:rPr>
              <a:t>Землей</a:t>
            </a:r>
            <a:r>
              <a:rPr lang="ru" sz="1400">
                <a:highlight>
                  <a:schemeClr val="dk1"/>
                </a:highlight>
              </a:rPr>
              <a:t>, α</a:t>
            </a:r>
            <a:r>
              <a:rPr b="1" lang="ru" sz="1400">
                <a:highlight>
                  <a:schemeClr val="dk1"/>
                </a:highlight>
              </a:rPr>
              <a:t> </a:t>
            </a:r>
            <a:r>
              <a:rPr lang="ru" sz="1400">
                <a:highlight>
                  <a:schemeClr val="dk1"/>
                </a:highlight>
              </a:rPr>
              <a:t>– длина большой полуоси орбиты.</a:t>
            </a:r>
            <a:endParaRPr sz="1400">
              <a:highlight>
                <a:schemeClr val="dk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400">
                <a:highlight>
                  <a:schemeClr val="dk1"/>
                </a:highlight>
              </a:rPr>
              <a:t>Тогда величина ΔV, на которую ракета должна ускориться в перицентре,</a:t>
            </a:r>
            <a:endParaRPr sz="1400">
              <a:highlight>
                <a:schemeClr val="dk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highlight>
                  <a:schemeClr val="dk1"/>
                </a:highlight>
              </a:rPr>
              <a:t> равна:                                           </a:t>
            </a:r>
            <a:endParaRPr sz="1400">
              <a:highlight>
                <a:schemeClr val="dk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chemeClr val="dk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highlight>
                  <a:schemeClr val="dk1"/>
                </a:highlight>
              </a:rPr>
              <a:t>а </a:t>
            </a:r>
            <a:r>
              <a:rPr lang="ru" sz="1400">
                <a:highlight>
                  <a:schemeClr val="dk1"/>
                </a:highlight>
              </a:rPr>
              <a:t>ΔV′ равна:</a:t>
            </a:r>
            <a:endParaRPr sz="1400">
              <a:highlight>
                <a:schemeClr val="dk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highlight>
                  <a:schemeClr val="dk1"/>
                </a:highlight>
              </a:rPr>
              <a:t>                               </a:t>
            </a:r>
            <a:br>
              <a:rPr lang="ru" sz="1400">
                <a:highlight>
                  <a:schemeClr val="dk1"/>
                </a:highlight>
              </a:rPr>
            </a:br>
            <a:endParaRPr sz="1400">
              <a:highlight>
                <a:schemeClr val="dk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highlight>
                  <a:schemeClr val="dk1"/>
                </a:highlight>
              </a:rPr>
              <a:t>Суммарное приращение, необходимое для перехода с орбиты на орбиту, можно представить в виде: ∆</a:t>
            </a:r>
            <a:r>
              <a:rPr lang="ru" sz="1400">
                <a:highlight>
                  <a:schemeClr val="dk1"/>
                </a:highlight>
              </a:rPr>
              <a:t>V</a:t>
            </a:r>
            <a:r>
              <a:rPr b="1" baseline="-25000" lang="ru" sz="1400">
                <a:highlight>
                  <a:schemeClr val="dk1"/>
                </a:highlight>
              </a:rPr>
              <a:t>сум</a:t>
            </a:r>
            <a:r>
              <a:rPr b="1" baseline="-25000" lang="ru" sz="1400">
                <a:highlight>
                  <a:schemeClr val="dk1"/>
                </a:highlight>
              </a:rPr>
              <a:t>.</a:t>
            </a:r>
            <a:r>
              <a:rPr lang="ru" sz="1400">
                <a:highlight>
                  <a:schemeClr val="dk1"/>
                </a:highlight>
              </a:rPr>
              <a:t>= ∆V+ ∆V</a:t>
            </a:r>
            <a:r>
              <a:rPr b="1" lang="ru" sz="1400">
                <a:highlight>
                  <a:schemeClr val="dk1"/>
                </a:highlight>
              </a:rPr>
              <a:t>′</a:t>
            </a:r>
            <a:br>
              <a:rPr lang="ru" sz="1400">
                <a:highlight>
                  <a:schemeClr val="dk1"/>
                </a:highlight>
              </a:rPr>
            </a:br>
            <a:endParaRPr sz="1400">
              <a:highlight>
                <a:schemeClr val="dk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525" y="1989623"/>
            <a:ext cx="762025" cy="4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6457" y="3945700"/>
            <a:ext cx="2154818" cy="4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3375" y="3335800"/>
            <a:ext cx="2100978" cy="4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Промежуточные итоги</a:t>
            </a:r>
            <a:endParaRPr/>
          </a:p>
        </p:txBody>
      </p:sp>
      <p:sp>
        <p:nvSpPr>
          <p:cNvPr id="223" name="Google Shape;223;p26"/>
          <p:cNvSpPr txBox="1"/>
          <p:nvPr>
            <p:ph idx="1" type="body"/>
          </p:nvPr>
        </p:nvSpPr>
        <p:spPr>
          <a:xfrm>
            <a:off x="1297500" y="1545900"/>
            <a:ext cx="2865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>
                <a:highlight>
                  <a:schemeClr val="dk1"/>
                </a:highlight>
              </a:rPr>
              <a:t>Итак, можно сделать вывод, что система уравнений будет выглядеть следующим образом:</a:t>
            </a:r>
            <a:endParaRPr sz="1800"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975" y="1236075"/>
            <a:ext cx="3910582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Посадка на землю</a:t>
            </a:r>
            <a:endParaRPr/>
          </a:p>
        </p:txBody>
      </p:sp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1297500" y="1250150"/>
            <a:ext cx="73593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highlight>
                  <a:schemeClr val="dk1"/>
                </a:highlight>
              </a:rPr>
              <a:t>Процесс посадки КА на поверхность Земли будет осуществляться после того, как скорость КА опустится ниже 1-ой космической. Этой скорости мы достигнем при помощи двигателя. Процесс посадки состоит из 2 этапов. Первый - свободное падение в атмосфере земли. Второй - торможение с помощью парашютов.</a:t>
            </a:r>
            <a:endParaRPr sz="16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Вычисления</a:t>
            </a:r>
            <a:endParaRPr/>
          </a:p>
        </p:txBody>
      </p:sp>
      <p:sp>
        <p:nvSpPr>
          <p:cNvPr id="236" name="Google Shape;236;p28"/>
          <p:cNvSpPr txBox="1"/>
          <p:nvPr>
            <p:ph idx="1" type="body"/>
          </p:nvPr>
        </p:nvSpPr>
        <p:spPr>
          <a:xfrm>
            <a:off x="913600" y="1567550"/>
            <a:ext cx="31377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highlight>
                  <a:schemeClr val="dk1"/>
                </a:highlight>
              </a:rPr>
              <a:t>Для Процесса посадки косм. аппарата используем второй закон Ньютона: Fтяж -Fсопр = ma , при Fсопр = kv</a:t>
            </a:r>
            <a:r>
              <a:rPr baseline="30000" lang="ru" sz="1600">
                <a:highlight>
                  <a:schemeClr val="dk1"/>
                </a:highlight>
              </a:rPr>
              <a:t>2 </a:t>
            </a:r>
            <a:r>
              <a:rPr lang="ru" sz="1600">
                <a:highlight>
                  <a:schemeClr val="dk1"/>
                </a:highlight>
              </a:rPr>
              <a:t>. Учитываем, что масса корабля меняться в процессе посадки не будет. </a:t>
            </a:r>
            <a:br>
              <a:rPr lang="ru" sz="1600">
                <a:highlight>
                  <a:schemeClr val="dk1"/>
                </a:highlight>
              </a:rPr>
            </a:br>
            <a:r>
              <a:rPr lang="ru" sz="1600">
                <a:highlight>
                  <a:schemeClr val="dk1"/>
                </a:highlight>
              </a:rPr>
              <a:t>Система уравнений выглядит следующим образом:</a:t>
            </a:r>
            <a:endParaRPr sz="160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600">
                <a:highlight>
                  <a:schemeClr val="dk1"/>
                </a:highlight>
              </a:rPr>
              <a:t>Где r – радиус орбиты, v</a:t>
            </a:r>
            <a:r>
              <a:rPr baseline="-25000" lang="ru" sz="1600">
                <a:highlight>
                  <a:schemeClr val="dk1"/>
                </a:highlight>
              </a:rPr>
              <a:t>0</a:t>
            </a:r>
            <a:r>
              <a:rPr lang="ru" sz="1600">
                <a:highlight>
                  <a:schemeClr val="dk1"/>
                </a:highlight>
              </a:rPr>
              <a:t> – начальная скорость вращения по орбите</a:t>
            </a:r>
            <a:endParaRPr sz="160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highlight>
                <a:schemeClr val="dk1"/>
              </a:highlight>
            </a:endParaRPr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775" y="2045888"/>
            <a:ext cx="4787899" cy="2472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Промежуточные итоги</a:t>
            </a:r>
            <a:endParaRPr/>
          </a:p>
        </p:txBody>
      </p:sp>
      <p:sp>
        <p:nvSpPr>
          <p:cNvPr id="243" name="Google Shape;243;p29"/>
          <p:cNvSpPr txBox="1"/>
          <p:nvPr>
            <p:ph idx="1" type="body"/>
          </p:nvPr>
        </p:nvSpPr>
        <p:spPr>
          <a:xfrm>
            <a:off x="1297500" y="1567550"/>
            <a:ext cx="1895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highlight>
                  <a:schemeClr val="dk1"/>
                </a:highlight>
              </a:rPr>
              <a:t>Система уравнений для следующего этапа посадки выглядит следующим образом:</a:t>
            </a:r>
            <a:endParaRPr sz="1600"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highlight>
                <a:schemeClr val="dk1"/>
              </a:highlight>
            </a:endParaRPr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900" y="1567550"/>
            <a:ext cx="5570816" cy="16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Глава 3. </a:t>
            </a:r>
            <a:r>
              <a:rPr b="1" lang="ru"/>
              <a:t>Описание полета в KSP</a:t>
            </a:r>
            <a:endParaRPr b="1"/>
          </a:p>
        </p:txBody>
      </p:sp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В данной главе представим подробное описание выполнения полёта на Луну в игре Kerbal Space Program с использованием вспомогательной программы MechJeb.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Подготовка и настройка автопилота</a:t>
            </a:r>
            <a:endParaRPr b="1"/>
          </a:p>
        </p:txBody>
      </p:sp>
      <p:sp>
        <p:nvSpPr>
          <p:cNvPr id="256" name="Google Shape;256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Прежде всего, полёт был реализован с использованием MechJeb, который предоставляет возможности автопилота в KSP. Первоочередной задачей была настройка автопилота для взлета. Была установлена опция в MechJeb для оптимального распределения тяги двигателей, что способствует эффективному взлету.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72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/>
              <a:t>Основные сведения о команде.</a:t>
            </a:r>
            <a:endParaRPr b="1" i="1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112100" y="1524250"/>
            <a:ext cx="7409700" cy="33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ru" sz="1800"/>
              <a:t>Название команды: “</a:t>
            </a:r>
            <a:r>
              <a:rPr b="1" i="1" lang="ru" sz="1800"/>
              <a:t>Insight</a:t>
            </a:r>
            <a:r>
              <a:rPr lang="ru" sz="1800"/>
              <a:t>”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ru" sz="1800"/>
              <a:t>Группа: </a:t>
            </a:r>
            <a:r>
              <a:rPr lang="ru" sz="1600"/>
              <a:t>M8O-109Б-23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ru" sz="1800"/>
              <a:t>Состав команды: 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600"/>
              <a:t>1.</a:t>
            </a:r>
            <a:r>
              <a:rPr lang="ru" sz="1600"/>
              <a:t> </a:t>
            </a:r>
            <a:r>
              <a:rPr lang="ru" sz="1600"/>
              <a:t>Велиев Рауф - </a:t>
            </a:r>
            <a:r>
              <a:rPr lang="ru" sz="1600"/>
              <a:t>лидер команды, ответственный по распределению информации, создание математической модели.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600"/>
              <a:t>2.</a:t>
            </a:r>
            <a:r>
              <a:rPr lang="ru" sz="1600"/>
              <a:t> Юнусов Руслан  - историк миссии, создатель презентации, отчета, видео-отчета.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600"/>
              <a:t>3.</a:t>
            </a:r>
            <a:r>
              <a:rPr lang="ru" sz="1600"/>
              <a:t> Юсупов </a:t>
            </a:r>
            <a:r>
              <a:rPr lang="ru" sz="1600"/>
              <a:t>Артем</a:t>
            </a:r>
            <a:r>
              <a:rPr lang="ru" sz="1600"/>
              <a:t> - программист, ответственный за создание космического аппарата и реализацию полёта в игре Kerbal Space Program.</a:t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Автопилот для выхода на орбиту Земли</a:t>
            </a:r>
            <a:endParaRPr b="1"/>
          </a:p>
        </p:txBody>
      </p:sp>
      <p:sp>
        <p:nvSpPr>
          <p:cNvPr id="262" name="Google Shape;262;p32"/>
          <p:cNvSpPr txBox="1"/>
          <p:nvPr>
            <p:ph idx="1" type="body"/>
          </p:nvPr>
        </p:nvSpPr>
        <p:spPr>
          <a:xfrm>
            <a:off x="1052550" y="11924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" sz="1600"/>
              <a:t>Следующим этапом был автоматизированный выход на орбиту Земли. MechJeb автоматически рассчитывал и выполнял необходимые маневры для достижения орбиты.</a:t>
            </a:r>
            <a:endParaRPr sz="1600"/>
          </a:p>
        </p:txBody>
      </p:sp>
      <p:sp>
        <p:nvSpPr>
          <p:cNvPr id="263" name="Google Shape;263;p32"/>
          <p:cNvSpPr txBox="1"/>
          <p:nvPr/>
        </p:nvSpPr>
        <p:spPr>
          <a:xfrm>
            <a:off x="1297500" y="2571750"/>
            <a:ext cx="56991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Навигация к Луне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1052550" y="3159700"/>
            <a:ext cx="6922800" cy="1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После выхода на орбиту Земли, Луна была выбрана в качестве цели, и встроенный планировщик маневров в MechJeb был настроен на выполнение маневра перемещения к Луне.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Первичные маневры на орбите Луны</a:t>
            </a:r>
            <a:endParaRPr b="1"/>
          </a:p>
        </p:txBody>
      </p:sp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При подлете к Луне возникла необходимость выполнить ряд ключевых маневров. Сначала устанавливался периапсис на высоте 30 км, затем корректировалось наклонение орбиты до 0 градусов. После этого было проведено торможение в точке периапсиса, что привело к успешному выходу на орбиту вокруг Луны.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Возвращение на Землю</a:t>
            </a:r>
            <a:endParaRPr b="1"/>
          </a:p>
        </p:txBody>
      </p:sp>
      <p:sp>
        <p:nvSpPr>
          <p:cNvPr id="276" name="Google Shape;276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" sz="1600"/>
              <a:t>Совершив 10 оборотов вокруг Луны, был выставлен маневр для возвращения к Земле. MechJeb снова рассчитал и провел необходимые маневры для возвращения к Земле. Завершая полёт, было произведено успешное приземление на поверхности Земли.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Глава 4. Сравнение графиков</a:t>
            </a:r>
            <a:endParaRPr b="1"/>
          </a:p>
        </p:txBody>
      </p:sp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3201950" y="4433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/>
              <a:t>График математической модели</a:t>
            </a:r>
            <a:endParaRPr sz="1600"/>
          </a:p>
        </p:txBody>
      </p:sp>
      <p:pic>
        <p:nvPicPr>
          <p:cNvPr id="283" name="Google Shape;283;p35"/>
          <p:cNvPicPr preferRelativeResize="0"/>
          <p:nvPr/>
        </p:nvPicPr>
        <p:blipFill rotWithShape="1">
          <a:blip r:embed="rId3">
            <a:alphaModFix/>
          </a:blip>
          <a:srcRect b="2004" l="5877" r="8812" t="6024"/>
          <a:stretch/>
        </p:blipFill>
        <p:spPr>
          <a:xfrm>
            <a:off x="1835625" y="1307838"/>
            <a:ext cx="5962650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6"/>
          <p:cNvSpPr txBox="1"/>
          <p:nvPr>
            <p:ph idx="1" type="body"/>
          </p:nvPr>
        </p:nvSpPr>
        <p:spPr>
          <a:xfrm>
            <a:off x="4211875" y="44300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График KSP</a:t>
            </a:r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 rotWithShape="1">
          <a:blip r:embed="rId3">
            <a:alphaModFix/>
          </a:blip>
          <a:srcRect b="2173" l="6600" r="8890" t="6485"/>
          <a:stretch/>
        </p:blipFill>
        <p:spPr>
          <a:xfrm>
            <a:off x="1849913" y="1307850"/>
            <a:ext cx="593407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7"/>
          <p:cNvSpPr txBox="1"/>
          <p:nvPr>
            <p:ph idx="1" type="body"/>
          </p:nvPr>
        </p:nvSpPr>
        <p:spPr>
          <a:xfrm>
            <a:off x="3858425" y="44320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Сравнение графиков</a:t>
            </a:r>
            <a:endParaRPr/>
          </a:p>
        </p:txBody>
      </p:sp>
      <p:pic>
        <p:nvPicPr>
          <p:cNvPr id="297" name="Google Shape;297;p37"/>
          <p:cNvPicPr preferRelativeResize="0"/>
          <p:nvPr/>
        </p:nvPicPr>
        <p:blipFill rotWithShape="1">
          <a:blip r:embed="rId3">
            <a:alphaModFix/>
          </a:blip>
          <a:srcRect b="0" l="6598" r="8367" t="6655"/>
          <a:stretch/>
        </p:blipFill>
        <p:spPr>
          <a:xfrm>
            <a:off x="1868950" y="1307850"/>
            <a:ext cx="5895975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Глава 5. Постройка ракеты</a:t>
            </a:r>
            <a:endParaRPr b="1"/>
          </a:p>
        </p:txBody>
      </p:sp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3052400" y="47675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/>
              <a:t>Командный отсек с парашютом</a:t>
            </a:r>
            <a:endParaRPr sz="1600"/>
          </a:p>
        </p:txBody>
      </p:sp>
      <p:pic>
        <p:nvPicPr>
          <p:cNvPr id="304" name="Google Shape;3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375" y="909875"/>
            <a:ext cx="390525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9"/>
          <p:cNvSpPr txBox="1"/>
          <p:nvPr>
            <p:ph idx="1" type="body"/>
          </p:nvPr>
        </p:nvSpPr>
        <p:spPr>
          <a:xfrm>
            <a:off x="2260975" y="45194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/>
              <a:t>Ступень для выхода на луну и возвращения не Землю</a:t>
            </a:r>
            <a:endParaRPr sz="1600"/>
          </a:p>
        </p:txBody>
      </p:sp>
      <p:pic>
        <p:nvPicPr>
          <p:cNvPr id="311" name="Google Shape;3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900" y="1357125"/>
            <a:ext cx="38862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0"/>
          <p:cNvSpPr txBox="1"/>
          <p:nvPr>
            <p:ph idx="1" type="body"/>
          </p:nvPr>
        </p:nvSpPr>
        <p:spPr>
          <a:xfrm>
            <a:off x="2674975" y="45657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/>
              <a:t>Ступень для выхода на орбиту и маневра к Луне</a:t>
            </a:r>
            <a:endParaRPr sz="1600"/>
          </a:p>
        </p:txBody>
      </p:sp>
      <p:pic>
        <p:nvPicPr>
          <p:cNvPr id="318" name="Google Shape;3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388" y="393750"/>
            <a:ext cx="2905125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1"/>
          <p:cNvSpPr txBox="1"/>
          <p:nvPr>
            <p:ph idx="1" type="body"/>
          </p:nvPr>
        </p:nvSpPr>
        <p:spPr>
          <a:xfrm>
            <a:off x="3773375" y="42719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/>
              <a:t>Готовая ракета</a:t>
            </a:r>
            <a:endParaRPr sz="1600"/>
          </a:p>
        </p:txBody>
      </p:sp>
      <p:pic>
        <p:nvPicPr>
          <p:cNvPr id="325" name="Google Shape;3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075" y="871538"/>
            <a:ext cx="3371850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Цель </a:t>
            </a:r>
            <a:r>
              <a:rPr lang="ru"/>
              <a:t>и </a:t>
            </a:r>
            <a:r>
              <a:rPr b="1" lang="ru"/>
              <a:t>задачи</a:t>
            </a:r>
            <a:r>
              <a:rPr lang="ru"/>
              <a:t> работы.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154225" y="1567550"/>
            <a:ext cx="7509600" cy="3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/>
              <a:t>Цель</a:t>
            </a:r>
            <a:r>
              <a:rPr lang="ru" sz="1800"/>
              <a:t> - </a:t>
            </a:r>
            <a:r>
              <a:rPr lang="ru" sz="1800">
                <a:highlight>
                  <a:schemeClr val="dk1"/>
                </a:highlight>
              </a:rPr>
              <a:t>смоделировать полет ракеты “Аполлон-8” в программе Kerbal Space Program.</a:t>
            </a:r>
            <a:endParaRPr sz="1800">
              <a:highlight>
                <a:schemeClr val="dk1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2000">
                <a:highlight>
                  <a:schemeClr val="dk1"/>
                </a:highlight>
              </a:rPr>
              <a:t>Задачи:</a:t>
            </a:r>
            <a:endParaRPr b="1" sz="2000">
              <a:highlight>
                <a:schemeClr val="dk1"/>
              </a:highlight>
            </a:endParaRPr>
          </a:p>
          <a:p>
            <a:pPr indent="-330200" lvl="0" marL="9144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Изучить информацию о миссии “Аполлон - 8”;</a:t>
            </a:r>
            <a:endParaRPr sz="1600"/>
          </a:p>
          <a:p>
            <a:pPr indent="-3302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>
                <a:highlight>
                  <a:schemeClr val="dk1"/>
                </a:highlight>
              </a:rPr>
              <a:t>Провести расчеты и создать математическую и физическую модели;</a:t>
            </a:r>
            <a:endParaRPr sz="1600">
              <a:highlight>
                <a:schemeClr val="dk1"/>
              </a:highlight>
            </a:endParaRPr>
          </a:p>
          <a:p>
            <a:pPr indent="-3302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На основе автопилотируемых программ совершить полёт в KSP;</a:t>
            </a:r>
            <a:endParaRPr sz="1600"/>
          </a:p>
          <a:p>
            <a:pPr indent="-3302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Построив график, получить сохранённые программой данные полёта;</a:t>
            </a:r>
            <a:endParaRPr sz="1600"/>
          </a:p>
          <a:p>
            <a:pPr indent="-3302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>
                <a:highlight>
                  <a:schemeClr val="dk1"/>
                </a:highlight>
              </a:rPr>
              <a:t>Подвести итоги по проделанной работе.</a:t>
            </a:r>
            <a:endParaRPr sz="1600"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00"/>
              <a:t>Глава 6. Итоги работы</a:t>
            </a:r>
            <a:endParaRPr b="1" sz="2600"/>
          </a:p>
        </p:txBody>
      </p:sp>
      <p:sp>
        <p:nvSpPr>
          <p:cNvPr id="331" name="Google Shape;331;p42"/>
          <p:cNvSpPr txBox="1"/>
          <p:nvPr>
            <p:ph idx="1" type="body"/>
          </p:nvPr>
        </p:nvSpPr>
        <p:spPr>
          <a:xfrm>
            <a:off x="1043950" y="1261100"/>
            <a:ext cx="7795200" cy="42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dk1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highlight>
                  <a:schemeClr val="dk1"/>
                </a:highlight>
              </a:rPr>
              <a:t>В процессе нашей командной работы мы повторили американскую миссию Аполлон-8.</a:t>
            </a:r>
            <a:endParaRPr>
              <a:highlight>
                <a:schemeClr val="dk1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highlight>
                  <a:schemeClr val="dk1"/>
                </a:highlight>
              </a:rPr>
              <a:t>Мы совершили запуск, полёт и приземление аналога космического аппарата, во время которых осознали, насколько непростой в действительности была миссия.</a:t>
            </a:r>
            <a:endParaRPr>
              <a:highlight>
                <a:schemeClr val="dk1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highlight>
                  <a:schemeClr val="dk1"/>
                </a:highlight>
              </a:rPr>
              <a:t>Для обеспечения безопасности миссии мы применили знания и точные формулы для составления и разработки математической и физической моделей.</a:t>
            </a:r>
            <a:endParaRPr>
              <a:highlight>
                <a:schemeClr val="dk1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highlight>
                  <a:schemeClr val="dk1"/>
                </a:highlight>
              </a:rPr>
              <a:t>При помощи программы Kerbal Space Program у нас получилось реализовать симуляцию настоящего полёта, а при помощи мода MechJeb, предназначенного для управления ракетой, наша команда реализовала автоматический полёт до спутника Земли, около которого корабль совершил 10 поворотов вокруг орбиты. </a:t>
            </a:r>
            <a:endParaRPr>
              <a:highlight>
                <a:schemeClr val="dk1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highlight>
                  <a:schemeClr val="dk1"/>
                </a:highlight>
              </a:rPr>
              <a:t>Мы провели слаженную работу с коллективом, командой, научились расставлять приоритеты в предстоящих работах, поняли, как важна работа сообща. Все результаты работы команда “Insight” предоставила в нескольких видах: отчёт, видео-отчёт, github и презентация.</a:t>
            </a:r>
            <a:endParaRPr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Приложение</a:t>
            </a:r>
            <a:endParaRPr/>
          </a:p>
        </p:txBody>
      </p:sp>
      <p:sp>
        <p:nvSpPr>
          <p:cNvPr id="337" name="Google Shape;337;p4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Данные полёта github:</a:t>
            </a:r>
            <a:endParaRPr sz="1600"/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1155CC"/>
                </a:solidFill>
                <a:latin typeface="Times"/>
                <a:ea typeface="Times"/>
                <a:cs typeface="Times"/>
                <a:sym typeface="Time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https://github.com/Kiaxa228/apollon8_mission</a:t>
            </a:r>
            <a:endParaRPr sz="16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600"/>
              <a:t>Видео полёта в KSP:</a:t>
            </a:r>
            <a:br>
              <a:rPr lang="ru" sz="1600"/>
            </a:br>
            <a:r>
              <a:rPr lang="ru" sz="1600" u="sng">
                <a:solidFill>
                  <a:srgbClr val="1155CC"/>
                </a:solidFill>
                <a:latin typeface="Times"/>
                <a:ea typeface="Times"/>
                <a:cs typeface="Times"/>
                <a:sym typeface="Time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https://www.youtube.com/watch?v=LnTzDOP31jE</a:t>
            </a:r>
            <a:endParaRPr sz="16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 sz="1600"/>
              <a:t>Google drive:</a:t>
            </a:r>
            <a:br>
              <a:rPr lang="ru" sz="1600"/>
            </a:br>
            <a:r>
              <a:rPr lang="ru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https://drive.google.com/drive/folders/1ezl2qPp1Ay5MjGEQOy2JLENvXgwHIZMF</a:t>
            </a:r>
            <a:endParaRPr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4"/>
          <p:cNvSpPr txBox="1"/>
          <p:nvPr>
            <p:ph idx="1" type="body"/>
          </p:nvPr>
        </p:nvSpPr>
        <p:spPr>
          <a:xfrm>
            <a:off x="2105100" y="20156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4000"/>
              <a:t>Спасибо за внимание.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Глава 1: </a:t>
            </a:r>
            <a:r>
              <a:rPr b="1" lang="ru"/>
              <a:t>Описание миссии</a:t>
            </a:r>
            <a:endParaRPr b="1"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207625" y="1416000"/>
            <a:ext cx="3514500" cy="3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/>
              <a:t>Миссия </a:t>
            </a:r>
            <a:r>
              <a:rPr b="1" lang="ru" sz="1600"/>
              <a:t>Аполлон-8</a:t>
            </a:r>
            <a:r>
              <a:rPr lang="ru" sz="1600"/>
              <a:t> была важным историческим событием, она является восьмым пилотируемым полетом американской лунной программы "</a:t>
            </a:r>
            <a:r>
              <a:rPr b="1" lang="ru" sz="1600"/>
              <a:t>Аполлон</a:t>
            </a:r>
            <a:r>
              <a:rPr lang="ru" sz="1600"/>
              <a:t>". Миссия состояла в том, чтобы доставить людей на орбиту Луны и вернуть их на Землю.</a:t>
            </a:r>
            <a:endParaRPr sz="1600"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225" y="1307862"/>
            <a:ext cx="5083123" cy="286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Ракета - носитель</a:t>
            </a:r>
            <a:endParaRPr b="1"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1254225" y="4551950"/>
            <a:ext cx="7038900" cy="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1600"/>
              <a:t>Аполлон-8</a:t>
            </a:r>
            <a:r>
              <a:rPr lang="ru" sz="1600"/>
              <a:t> был запущен 21 декабря 1968 года на ракете </a:t>
            </a:r>
            <a:r>
              <a:rPr b="1" lang="ru" sz="1600"/>
              <a:t>Сатурн-5</a:t>
            </a:r>
            <a:endParaRPr sz="1500"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99" y="926500"/>
            <a:ext cx="6150250" cy="345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949075" y="622550"/>
            <a:ext cx="59109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2100">
                <a:latin typeface="Lato"/>
                <a:ea typeface="Lato"/>
                <a:cs typeface="Lato"/>
                <a:sym typeface="Lato"/>
              </a:rPr>
              <a:t>Характеристики ракеты-носителя Сатурн - 5</a:t>
            </a:r>
            <a:endParaRPr b="1" sz="2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385075" y="1675725"/>
            <a:ext cx="7038900" cy="3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Высота трех ступеней - </a:t>
            </a:r>
            <a:r>
              <a:rPr i="1" lang="ru" sz="1600"/>
              <a:t>85,7</a:t>
            </a:r>
            <a:r>
              <a:rPr lang="ru" sz="1600"/>
              <a:t> метров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Максимальный диаметр - </a:t>
            </a:r>
            <a:r>
              <a:rPr i="1" lang="ru" sz="1600"/>
              <a:t>13</a:t>
            </a:r>
            <a:r>
              <a:rPr lang="ru" sz="1600"/>
              <a:t> метров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Размах по стабилизаторам - </a:t>
            </a:r>
            <a:r>
              <a:rPr i="1" lang="ru" sz="1600"/>
              <a:t>18</a:t>
            </a:r>
            <a:r>
              <a:rPr lang="ru" sz="1600"/>
              <a:t> метров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Сухой вес ракеты - </a:t>
            </a:r>
            <a:r>
              <a:rPr i="1" lang="ru" sz="1600"/>
              <a:t>245</a:t>
            </a:r>
            <a:r>
              <a:rPr lang="ru" sz="1600"/>
              <a:t> тонн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Стартовый вес - </a:t>
            </a:r>
            <a:r>
              <a:rPr i="1" lang="ru" sz="1600"/>
              <a:t>2728,5</a:t>
            </a:r>
            <a:r>
              <a:rPr lang="ru" sz="1600"/>
              <a:t> тонн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Полезная нагрузка на орбите </a:t>
            </a:r>
            <a:r>
              <a:rPr i="1" lang="ru" sz="1600"/>
              <a:t>500</a:t>
            </a:r>
            <a:r>
              <a:rPr lang="ru" sz="1600"/>
              <a:t> км - </a:t>
            </a:r>
            <a:r>
              <a:rPr i="1" lang="ru" sz="1600"/>
              <a:t>120</a:t>
            </a:r>
            <a:r>
              <a:rPr lang="ru" sz="1600"/>
              <a:t> тонн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Полезная нагрузка на параболической орбите - </a:t>
            </a:r>
            <a:r>
              <a:rPr i="1" lang="ru" sz="1600"/>
              <a:t>45</a:t>
            </a:r>
            <a:r>
              <a:rPr lang="ru" sz="1600"/>
              <a:t> тонн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/>
              <a:t>Коротко о миссии</a:t>
            </a:r>
            <a:endParaRPr b="1" sz="2500"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1193400" y="1046025"/>
            <a:ext cx="72471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highlight>
                  <a:schemeClr val="dk1"/>
                </a:highlight>
              </a:rPr>
              <a:t>Целью миссии </a:t>
            </a:r>
            <a:r>
              <a:rPr b="1" lang="ru" sz="1400">
                <a:highlight>
                  <a:schemeClr val="dk1"/>
                </a:highlight>
              </a:rPr>
              <a:t>Аполлон-8</a:t>
            </a:r>
            <a:r>
              <a:rPr lang="ru" sz="1400">
                <a:highlight>
                  <a:schemeClr val="dk1"/>
                </a:highlight>
              </a:rPr>
              <a:t> было выполнить мягкую посадку на Луну, но вместо этого было принято решение осуществить орбитальный полет вокруг Луны. Это было обусловлено техническими проблемами с разработкой лунного модуля, который был не готов к полету.</a:t>
            </a:r>
            <a:endParaRPr sz="1400">
              <a:highlight>
                <a:schemeClr val="dk1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highlight>
                  <a:schemeClr val="dk1"/>
                </a:highlight>
              </a:rPr>
              <a:t>Космический корабль </a:t>
            </a:r>
            <a:r>
              <a:rPr b="1" lang="ru" sz="1400">
                <a:highlight>
                  <a:schemeClr val="dk1"/>
                </a:highlight>
              </a:rPr>
              <a:t>Аполлон-8</a:t>
            </a:r>
            <a:r>
              <a:rPr lang="ru" sz="1400">
                <a:highlight>
                  <a:schemeClr val="dk1"/>
                </a:highlight>
              </a:rPr>
              <a:t> отправился в траекторию полета к Луне, совершил 10 оборотов вокруг орбиты спутника, уделяя первостепенное внимание местам будущих лунных посадок. Во время полета астронавты совершили историческое событие - они стали первыми людьми, которые увидели темную сторону Луны. </a:t>
            </a:r>
            <a:endParaRPr sz="1400">
              <a:highlight>
                <a:schemeClr val="dk1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highlight>
                  <a:schemeClr val="dk1"/>
                </a:highlight>
              </a:rPr>
              <a:t>После этого </a:t>
            </a:r>
            <a:r>
              <a:rPr b="1" lang="ru" sz="1400">
                <a:highlight>
                  <a:schemeClr val="dk1"/>
                </a:highlight>
              </a:rPr>
              <a:t>Аполлон-8</a:t>
            </a:r>
            <a:r>
              <a:rPr lang="ru" sz="1400">
                <a:highlight>
                  <a:schemeClr val="dk1"/>
                </a:highlight>
              </a:rPr>
              <a:t> совершил успешное возвращение на Землю. Капсула с астронавтами приземлилась в океане, где их подобрала спасательная команда.</a:t>
            </a:r>
            <a:endParaRPr sz="1400">
              <a:highlight>
                <a:schemeClr val="dk1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highlight>
                  <a:schemeClr val="dk1"/>
                </a:highlight>
              </a:rPr>
              <a:t>Миссия </a:t>
            </a:r>
            <a:r>
              <a:rPr b="1" lang="ru" sz="1400">
                <a:highlight>
                  <a:schemeClr val="dk1"/>
                </a:highlight>
              </a:rPr>
              <a:t>Аполлон-8</a:t>
            </a:r>
            <a:r>
              <a:rPr lang="ru" sz="1400">
                <a:highlight>
                  <a:schemeClr val="dk1"/>
                </a:highlight>
              </a:rPr>
              <a:t> сыграла важную роль в развитии программы "Аполлон". </a:t>
            </a:r>
            <a:endParaRPr sz="14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Глава 2: Математическая модель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ru" sz="1600"/>
              <a:t>Описание взлета с планеты</a:t>
            </a:r>
            <a:endParaRPr b="1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1249875" y="12151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highlight>
                  <a:schemeClr val="dk1"/>
                </a:highlight>
              </a:rPr>
              <a:t>Ресурс полёта ракеты будем возьмём за Δv  </a:t>
            </a:r>
            <a:r>
              <a:rPr lang="ru" sz="1400">
                <a:highlight>
                  <a:schemeClr val="dk1"/>
                </a:highlight>
              </a:rPr>
              <a:t>- </a:t>
            </a:r>
            <a:r>
              <a:rPr lang="ru" sz="1400">
                <a:highlight>
                  <a:schemeClr val="dk1"/>
                </a:highlight>
              </a:rPr>
              <a:t>характеристическую скорость орбитального </a:t>
            </a:r>
            <a:r>
              <a:rPr lang="ru" sz="1400">
                <a:highlight>
                  <a:schemeClr val="dk1"/>
                </a:highlight>
              </a:rPr>
              <a:t>маневра</a:t>
            </a:r>
            <a:r>
              <a:rPr lang="ru" sz="1400">
                <a:highlight>
                  <a:schemeClr val="dk1"/>
                </a:highlight>
              </a:rPr>
              <a:t>. Этот ресурс довольно просто </a:t>
            </a:r>
            <a:r>
              <a:rPr lang="ru" sz="1400">
                <a:highlight>
                  <a:schemeClr val="dk1"/>
                </a:highlight>
              </a:rPr>
              <a:t>рассчитать</a:t>
            </a:r>
            <a:r>
              <a:rPr lang="ru" sz="1400">
                <a:highlight>
                  <a:schemeClr val="dk1"/>
                </a:highlight>
              </a:rPr>
              <a:t> из формулы Циолковского (которая определяет скорость, которую развивает летательный аппарат под воздействием тяги ракетного двигателя, неизменной по направлению, при отсутствии всех других сил): </a:t>
            </a:r>
            <a:endParaRPr sz="1400">
              <a:highlight>
                <a:schemeClr val="dk1"/>
              </a:highlight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400">
                <a:highlight>
                  <a:schemeClr val="dk1"/>
                </a:highlight>
              </a:rPr>
              <a:t>                                                                      ,</a:t>
            </a:r>
            <a:r>
              <a:rPr lang="ru" sz="1400">
                <a:highlight>
                  <a:schemeClr val="dk1"/>
                </a:highlight>
              </a:rPr>
              <a:t>    </a:t>
            </a:r>
            <a:endParaRPr sz="1400">
              <a:highlight>
                <a:schemeClr val="dk1"/>
              </a:highlight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chemeClr val="dk1"/>
              </a:highlight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400">
                <a:highlight>
                  <a:schemeClr val="dk1"/>
                </a:highlight>
              </a:rPr>
              <a:t>где   M</a:t>
            </a:r>
            <a:r>
              <a:rPr baseline="-25000" lang="ru" sz="1400">
                <a:highlight>
                  <a:schemeClr val="dk1"/>
                </a:highlight>
              </a:rPr>
              <a:t>T</a:t>
            </a:r>
            <a:r>
              <a:rPr lang="ru" sz="1400">
                <a:highlight>
                  <a:schemeClr val="dk1"/>
                </a:highlight>
              </a:rPr>
              <a:t> - масса топлива, </a:t>
            </a:r>
            <a:r>
              <a:rPr baseline="-25000" lang="ru" sz="1400">
                <a:highlight>
                  <a:schemeClr val="dk1"/>
                </a:highlight>
              </a:rPr>
              <a:t> </a:t>
            </a:r>
            <a:r>
              <a:rPr lang="ru" sz="1400">
                <a:highlight>
                  <a:schemeClr val="dk1"/>
                </a:highlight>
              </a:rPr>
              <a:t>M</a:t>
            </a:r>
            <a:r>
              <a:rPr baseline="-25000" lang="ru" sz="1400">
                <a:highlight>
                  <a:schemeClr val="dk1"/>
                </a:highlight>
              </a:rPr>
              <a:t>P</a:t>
            </a:r>
            <a:r>
              <a:rPr lang="ru" sz="1400">
                <a:highlight>
                  <a:schemeClr val="dk1"/>
                </a:highlight>
              </a:rPr>
              <a:t> - масса ракеты без топлива, </a:t>
            </a:r>
            <a:r>
              <a:rPr baseline="-25000" lang="ru" sz="1400">
                <a:highlight>
                  <a:schemeClr val="dk1"/>
                </a:highlight>
              </a:rPr>
              <a:t> </a:t>
            </a:r>
            <a:endParaRPr baseline="-25000" sz="1400">
              <a:highlight>
                <a:schemeClr val="dk1"/>
              </a:highlight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400">
                <a:highlight>
                  <a:schemeClr val="dk1"/>
                </a:highlight>
              </a:rPr>
              <a:t>M</a:t>
            </a:r>
            <a:r>
              <a:rPr baseline="-25000" lang="ru" sz="1400">
                <a:highlight>
                  <a:schemeClr val="dk1"/>
                </a:highlight>
              </a:rPr>
              <a:t>0</a:t>
            </a:r>
            <a:r>
              <a:rPr lang="ru" sz="1400">
                <a:highlight>
                  <a:schemeClr val="dk1"/>
                </a:highlight>
              </a:rPr>
              <a:t> - масса ракеты с топливом, </a:t>
            </a:r>
            <a:r>
              <a:rPr i="1" lang="ru" sz="1400">
                <a:highlight>
                  <a:schemeClr val="dk1"/>
                </a:highlight>
              </a:rPr>
              <a:t>v</a:t>
            </a:r>
            <a:r>
              <a:rPr baseline="-25000" i="1" lang="ru" sz="1400">
                <a:highlight>
                  <a:schemeClr val="dk1"/>
                </a:highlight>
              </a:rPr>
              <a:t>e</a:t>
            </a:r>
            <a:r>
              <a:rPr lang="ru" sz="1400">
                <a:highlight>
                  <a:schemeClr val="dk1"/>
                </a:highlight>
              </a:rPr>
              <a:t> - cкорость истечения продуктов сгорания из сопла ракетного двигателя.</a:t>
            </a:r>
            <a:br>
              <a:rPr lang="ru" sz="1400">
                <a:highlight>
                  <a:schemeClr val="dk1"/>
                </a:highlight>
              </a:rPr>
            </a:br>
            <a:r>
              <a:rPr lang="ru" sz="1400">
                <a:highlight>
                  <a:schemeClr val="dk1"/>
                </a:highlight>
              </a:rPr>
              <a:t>Предположим, что масса ракеты во время взлёта будет падать по следующему закону:</a:t>
            </a:r>
            <a:endParaRPr sz="1400">
              <a:highlight>
                <a:schemeClr val="dk1"/>
              </a:highlight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400">
                <a:highlight>
                  <a:schemeClr val="dk1"/>
                </a:highlight>
              </a:rPr>
              <a:t>m(t) = m</a:t>
            </a:r>
            <a:r>
              <a:rPr baseline="-25000" lang="ru" sz="1400">
                <a:highlight>
                  <a:schemeClr val="dk1"/>
                </a:highlight>
              </a:rPr>
              <a:t>0</a:t>
            </a:r>
            <a:r>
              <a:rPr lang="ru" sz="1400">
                <a:highlight>
                  <a:schemeClr val="dk1"/>
                </a:highlight>
              </a:rPr>
              <a:t>-α∙t , где m</a:t>
            </a:r>
            <a:r>
              <a:rPr baseline="-25000" lang="ru" sz="1400">
                <a:highlight>
                  <a:schemeClr val="dk1"/>
                </a:highlight>
              </a:rPr>
              <a:t>0</a:t>
            </a:r>
            <a:r>
              <a:rPr lang="ru" sz="1400">
                <a:highlight>
                  <a:schemeClr val="dk1"/>
                </a:highlight>
              </a:rPr>
              <a:t> – начальная масса объекта, α – потраченное топливо, t – прошедшее время. </a:t>
            </a:r>
            <a:endParaRPr sz="1400">
              <a:highlight>
                <a:schemeClr val="dk1"/>
              </a:highlight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chemeClr val="dk1"/>
              </a:highlight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563" y="2300238"/>
            <a:ext cx="4206875" cy="5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Продолжение вычислений</a:t>
            </a:r>
            <a:endParaRPr/>
          </a:p>
        </p:txBody>
      </p:sp>
      <p:sp>
        <p:nvSpPr>
          <p:cNvPr id="186" name="Google Shape;186;p21"/>
          <p:cNvSpPr txBox="1"/>
          <p:nvPr>
            <p:ph idx="1" type="body"/>
          </p:nvPr>
        </p:nvSpPr>
        <p:spPr>
          <a:xfrm>
            <a:off x="1230825" y="1017300"/>
            <a:ext cx="7038900" cy="3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635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highlight>
                  <a:schemeClr val="dk1"/>
                </a:highlight>
              </a:rPr>
              <a:t>Поиск математического описания проблемы не составляет труда – в его основе все тот же второй закон Ньютона. F</a:t>
            </a:r>
            <a:r>
              <a:rPr baseline="-25000" lang="ru" sz="1600">
                <a:highlight>
                  <a:schemeClr val="dk1"/>
                </a:highlight>
              </a:rPr>
              <a:t>тяги</a:t>
            </a:r>
            <a:r>
              <a:rPr lang="ru" sz="1600">
                <a:highlight>
                  <a:schemeClr val="dk1"/>
                </a:highlight>
              </a:rPr>
              <a:t>- F</a:t>
            </a:r>
            <a:r>
              <a:rPr baseline="-25000" lang="ru" sz="1600">
                <a:highlight>
                  <a:schemeClr val="dk1"/>
                </a:highlight>
              </a:rPr>
              <a:t>тя</a:t>
            </a:r>
            <a:r>
              <a:rPr baseline="-25000" lang="ru" sz="1600">
                <a:highlight>
                  <a:schemeClr val="dk1"/>
                </a:highlight>
              </a:rPr>
              <a:t>ж</a:t>
            </a:r>
            <a:r>
              <a:rPr lang="ru" sz="1600">
                <a:highlight>
                  <a:schemeClr val="dk1"/>
                </a:highlight>
              </a:rPr>
              <a:t>- F</a:t>
            </a:r>
            <a:r>
              <a:rPr baseline="-25000" lang="ru" sz="1600">
                <a:highlight>
                  <a:schemeClr val="dk1"/>
                </a:highlight>
              </a:rPr>
              <a:t>сопр </a:t>
            </a:r>
            <a:r>
              <a:rPr lang="ru" sz="1600">
                <a:highlight>
                  <a:schemeClr val="dk1"/>
                </a:highlight>
              </a:rPr>
              <a:t>= ma, где F</a:t>
            </a:r>
            <a:r>
              <a:rPr baseline="-25000" lang="ru" sz="1600">
                <a:highlight>
                  <a:schemeClr val="dk1"/>
                </a:highlight>
              </a:rPr>
              <a:t>сопр</a:t>
            </a:r>
            <a:r>
              <a:rPr lang="ru" sz="1600">
                <a:highlight>
                  <a:schemeClr val="dk1"/>
                </a:highlight>
              </a:rPr>
              <a:t> = kv</a:t>
            </a:r>
            <a:r>
              <a:rPr baseline="30000" lang="ru" sz="1600">
                <a:highlight>
                  <a:schemeClr val="dk1"/>
                </a:highlight>
              </a:rPr>
              <a:t>2 </a:t>
            </a:r>
            <a:r>
              <a:rPr baseline="-25000" lang="ru" sz="1600">
                <a:highlight>
                  <a:schemeClr val="dk1"/>
                </a:highlight>
              </a:rPr>
              <a:t> </a:t>
            </a:r>
            <a:endParaRPr baseline="-25000" sz="1600">
              <a:highlight>
                <a:schemeClr val="dk1"/>
              </a:highlight>
            </a:endParaRPr>
          </a:p>
          <a:p>
            <a:pPr indent="635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600">
                <a:highlight>
                  <a:schemeClr val="dk1"/>
                </a:highlight>
              </a:rPr>
              <a:t>Мы можем увидеть, как ракета моментально набирает большую скорость. Поэтому, F</a:t>
            </a:r>
            <a:r>
              <a:rPr baseline="-25000" lang="ru" sz="1600">
                <a:highlight>
                  <a:schemeClr val="dk1"/>
                </a:highlight>
              </a:rPr>
              <a:t>сопр</a:t>
            </a:r>
            <a:r>
              <a:rPr lang="ru" sz="1600">
                <a:highlight>
                  <a:schemeClr val="dk1"/>
                </a:highlight>
              </a:rPr>
              <a:t> можно пренебречь.</a:t>
            </a:r>
            <a:endParaRPr sz="1600">
              <a:highlight>
                <a:schemeClr val="dk1"/>
              </a:highlight>
            </a:endParaRPr>
          </a:p>
          <a:p>
            <a:pPr indent="635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600">
                <a:highlight>
                  <a:schemeClr val="dk1"/>
                </a:highlight>
              </a:rPr>
              <a:t>Тогда F</a:t>
            </a:r>
            <a:r>
              <a:rPr baseline="-25000" lang="ru" sz="1600">
                <a:highlight>
                  <a:schemeClr val="dk1"/>
                </a:highlight>
              </a:rPr>
              <a:t>сопр</a:t>
            </a:r>
            <a:r>
              <a:rPr lang="ru" sz="1600">
                <a:highlight>
                  <a:schemeClr val="dk1"/>
                </a:highlight>
              </a:rPr>
              <a:t> = kv</a:t>
            </a:r>
            <a:r>
              <a:rPr baseline="30000" lang="ru" sz="1600">
                <a:highlight>
                  <a:schemeClr val="dk1"/>
                </a:highlight>
              </a:rPr>
              <a:t>2</a:t>
            </a:r>
            <a:r>
              <a:rPr lang="ru" sz="1600">
                <a:highlight>
                  <a:schemeClr val="dk1"/>
                </a:highlight>
              </a:rPr>
              <a:t>, и уравнение для скорости в проекции на вертикальную ось</a:t>
            </a:r>
            <a:r>
              <a:rPr lang="ru" sz="1600">
                <a:highlight>
                  <a:schemeClr val="dk1"/>
                </a:highlight>
              </a:rPr>
              <a:t> </a:t>
            </a:r>
            <a:endParaRPr sz="1600">
              <a:highlight>
                <a:schemeClr val="dk1"/>
              </a:highlight>
            </a:endParaRPr>
          </a:p>
          <a:p>
            <a:pPr indent="635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600">
                <a:highlight>
                  <a:schemeClr val="dk1"/>
                </a:highlight>
              </a:rPr>
              <a:t>выглядит следующим образом:                                    </a:t>
            </a:r>
            <a:endParaRPr sz="1600">
              <a:highlight>
                <a:schemeClr val="dk1"/>
              </a:highlight>
            </a:endParaRPr>
          </a:p>
          <a:p>
            <a:pPr indent="635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" sz="1600"/>
              <a:t>Первая полученная система дифференциальных уравнений выглядит так: </a:t>
            </a:r>
            <a:endParaRPr sz="1600">
              <a:highlight>
                <a:schemeClr val="dk1"/>
              </a:highlight>
            </a:endParaRPr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325" y="2628900"/>
            <a:ext cx="2421350" cy="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1850" y="3468325"/>
            <a:ext cx="4671776" cy="9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